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</p:sldIdLst>
  <p:sldSz cy="5143500" cx="9144000"/>
  <p:notesSz cx="6858000" cy="9144000"/>
  <p:embeddedFontLst>
    <p:embeddedFont>
      <p:font typeface="Roboto Mono"/>
      <p:regular r:id="rId109"/>
      <p:bold r:id="rId110"/>
      <p:italic r:id="rId111"/>
      <p:boldItalic r:id="rId1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font" Target="fonts/RobotoMono-regular.fntdata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font" Target="fonts/RobotoMono-bold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12" Type="http://schemas.openxmlformats.org/officeDocument/2006/relationships/font" Target="fonts/RobotoMono-boldItalic.fntdata"/><Relationship Id="rId111" Type="http://schemas.openxmlformats.org/officeDocument/2006/relationships/font" Target="fonts/RobotoMono-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Asked chatgpt to come up with some possible titles: </a:t>
            </a:r>
            <a:br>
              <a:rPr lang="en-GB"/>
            </a:br>
            <a:r>
              <a:rPr b="1" lang="en-GB" sz="1300">
                <a:solidFill>
                  <a:schemeClr val="dk1"/>
                </a:solidFill>
              </a:rPr>
              <a:t>🧠 Serious / Academic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"Breaking Out of FreeBSD Jails: An Analysis of Kernel Exposure and Escape Vectors"</a:t>
            </a:r>
            <a:br>
              <a:rPr b="1" lang="en-GB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"Escaping Containment: A Security Evaluation of FreeBSD Jails"</a:t>
            </a:r>
            <a:br>
              <a:rPr b="1" lang="en-GB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"Jailed No More: Investigating Kernel Attack Surfaces in FreeBSD"</a:t>
            </a:r>
            <a:br>
              <a:rPr b="1" lang="en-GB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"Assessing the Security Boundaries of FreeBSD Jails"</a:t>
            </a:r>
            <a:br>
              <a:rPr b="1" lang="en-GB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"From Isolation to Exploitation: A Study of FreeBSD Jail Escapes"</a:t>
            </a:r>
            <a:br>
              <a:rPr b="1" lang="en-GB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🔍 Technical but Punchy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"Keys to the Jail: Escaping FreeBSD Confinement"</a:t>
            </a:r>
            <a:br>
              <a:rPr b="1" lang="en-GB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"Bars, Locks, and syscalls: The Road to a FreeBSD Jailbreak"</a:t>
            </a:r>
            <a:br>
              <a:rPr b="1" lang="en-GB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"Breaking Bars: Kernel-Level Escape Paths in FreeBSD"</a:t>
            </a:r>
            <a:br>
              <a:rPr b="1" lang="en-GB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"Unjailing FreeBSD: Finding Freedom Through Kernel Bugs"</a:t>
            </a:r>
            <a:br>
              <a:rPr b="1" lang="en-GB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"Chasing Jailbreaks: Exploring the Edges of FreeBSD Isolation"</a:t>
            </a:r>
            <a:br>
              <a:rPr b="1" lang="en-GB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😈 Playful / Creative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"Get Out of Jail FreeBSD Card"</a:t>
            </a:r>
            <a:br>
              <a:rPr b="1" lang="en-GB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"The Great FreeBSD Escape"</a:t>
            </a:r>
            <a:br>
              <a:rPr b="1" lang="en-GB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"Prison Break: FreeBSD Edition"</a:t>
            </a:r>
            <a:br>
              <a:rPr b="1" lang="en-GB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"Shawshank.syscall: Escaping the FreeBSD Jail"</a:t>
            </a:r>
            <a:br>
              <a:rPr b="1" lang="en-GB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"Escape Plan: FreeBSD"</a:t>
            </a:r>
            <a:br>
              <a:rPr b="1" lang="en-GB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"Rooted and Booted: Escaping the FreeBSD Jail"</a:t>
            </a:r>
            <a:br>
              <a:rPr b="1" lang="en-GB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🧩 Subtle / Metaphorical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"Bars Made of Code: Escaping FreeBSD’s Virtual Prisons"</a:t>
            </a:r>
            <a:br>
              <a:rPr b="1" lang="en-GB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"Freedom Behind Bars: A Deep Dive into FreeBSD Jails"</a:t>
            </a:r>
            <a:br>
              <a:rPr b="1" lang="en-GB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"When Isolation Fails: The Fragile Walls of a FreeBSD Jail"</a:t>
            </a:r>
            <a:br>
              <a:rPr b="1" lang="en-GB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"Breaking the Barrier: Weak Points in FreeBSD Jail Isolation"</a:t>
            </a:r>
            <a:br>
              <a:rPr b="1" lang="en-GB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"The Thin Wall Between Userland and Kernel: FreeBSD Jail Security"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b0913dd57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b0913dd57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b0913dd57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b0913dd57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b0913dd57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b0913dd57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b0913dd57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b0913dd57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b0913dd57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b0913dd57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b14a6def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b14a6def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b3c33c16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b3c33c16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b3c33c16b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b3c33c16b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b3c33c16b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b3c33c16b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b3c33c16be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b3c33c16be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b0913dd57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b0913dd57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b0913dd57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b0913dd57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b3c33c16be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b3c33c16be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b0913dd57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b0913dd57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897627c85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897627c85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b0913dd57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b0913dd57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b3c33c16be_4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b3c33c16be_4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b3c33c16be_4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b3c33c16be_4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b3c33c16be_4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b3c33c16be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b3c33c16be_4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b3c33c16be_4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b0913dd57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b0913dd57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b0913dd57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b0913dd57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b0913dd57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b0913dd57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b0913dd57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b0913dd57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b0913dd57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b0913dd57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b0913dd57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b0913dd57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b0913dd57a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b0913dd57a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b3c33c16be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b3c33c16be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b0913dd57a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b0913dd57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b3c33c16be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b3c33c16be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b3c33c16be_4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b3c33c16be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b3c33c16be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b3c33c16be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b0913dd57a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b0913dd57a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b1af3de9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b1af3de9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b1eac7bf90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b1eac7bf90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b1af3de9f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b1af3de9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b0913dd57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b0913dd57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b1af3de9f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b1af3de9f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b1af3de9f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b1af3de9f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b1af3de9f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b1af3de9f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b1af3de9f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b1af3de9f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b1af3de9f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b1af3de9f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b1af3de9f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b1af3de9f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b1af3de9f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b1af3de9f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b0913dd57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b0913dd57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b1af3de9f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b1af3de9f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b3c33c16b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b3c33c16b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b0913dd57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b0913dd57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b1af3de9f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b1af3de9f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b1af3de9f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b1af3de9f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b1af3de9f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b1af3de9f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b1af3de9f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b1af3de9f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b1af3de9f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b1af3de9f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b1eac7bf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b1eac7bf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b1eac7bf9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b1eac7bf9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b1eac7bf9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b1eac7bf9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b1eac7bf9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b1eac7bf9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b1eac7bf9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b1eac7bf9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b0913dd57a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b0913dd57a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b1eac7bf9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b1eac7bf9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b1eac7bf9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b1eac7bf9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Mention earlier attempt with linker_load_module() =&gt; seemed easier at first glance but not ideal =&gt; needed way more arguments and locking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Found address of kern_kldload() with `nm` and `grep` on kernel image =&gt; deterministic!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b1eac7bf9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b1eac7bf9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b1eac7bf9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b1eac7bf9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Explain why we jump 69 bytes into kern_kldload() =&gt; to bypass securelevel and privilege checks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b1eac7bf9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b1eac7bf9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b1eac7bf9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b1eac7bf9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b1eac7bf9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b1eac7bf9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b1eac7bf9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b1eac7bf9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b1eac7bf9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b1eac7bf9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b1eac7bf9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b1eac7bf9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b0913dd57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b0913dd57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b1eac7bf9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b1eac7bf9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b1eac7bf9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b1eac7bf9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b1eac7bf9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b1eac7bf9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b1eac7bf9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b1eac7bf9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b1eac7bf9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b1eac7bf9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b1eac7bf9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b1eac7bf9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b1eac7bf90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b1eac7bf9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b1eac7bf9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b1eac7bf9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b1eac7bf9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b1eac7bf9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b1eac7bf90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b1eac7bf90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b0913dd57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b0913dd57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b1eac7bf9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b1eac7bf9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b1eac7bf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b1eac7bf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b1eac7bf90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b1eac7bf9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b1eac7bf90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b1eac7bf9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b1eac7bf90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b1eac7bf90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cleanup =&gt; to quote Casey Muratori of Handmade Hero fame: “The operating system will come in and cleanup the mess anyway. Doing it yourself in advance is wasting the user’s time!”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b3c33c16b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b3c33c16b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cleanup =&gt; to quote Casey Muratori of Handmade Hero fame: “The operating system will come in and cleanup the mess anyway. Doing it yourself in advance is wasting the user’s time!”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b1eac7bf9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b1eac7bf9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b1eac7bf90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b1eac7bf9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b1eac7bf90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b1eac7bf90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b1eac7bf90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b1eac7bf9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b0913dd57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b0913dd57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b201a7d50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b201a7d50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b201a7d5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b201a7d5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b201a7d50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b201a7d50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b201a7d50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b201a7d50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b201a7d50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b201a7d50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b201a7d50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b201a7d50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b201a7d50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b201a7d50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b201a7d50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b201a7d50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b201a7d50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b201a7d50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b1eac7bf90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b1eac7bf90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michael@smith.eu" TargetMode="External"/><Relationship Id="rId4" Type="http://schemas.openxmlformats.org/officeDocument/2006/relationships/hyperlink" Target="mailto:ivansprundel@ioactive.com" TargetMode="External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iljavs/FreeBSD-Jail-Security-Research-Mirror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Relationship Id="rId4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Relationship Id="rId4" Type="http://schemas.openxmlformats.org/officeDocument/2006/relationships/image" Target="../media/image2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4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7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7.png"/><Relationship Id="rId4" Type="http://schemas.openxmlformats.org/officeDocument/2006/relationships/image" Target="../media/image34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8.png"/><Relationship Id="rId4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2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4.png"/><Relationship Id="rId4" Type="http://schemas.openxmlformats.org/officeDocument/2006/relationships/image" Target="../media/image51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3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6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3510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Escaping Containment: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Security Analysis of FreeBSD Jails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10025" y="3144675"/>
            <a:ext cx="5817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Michael Smith &lt;</a:t>
            </a:r>
            <a:r>
              <a:rPr lang="en-GB" u="sng">
                <a:solidFill>
                  <a:schemeClr val="hlink"/>
                </a:solidFill>
                <a:hlinkClick r:id="rId3"/>
              </a:rPr>
              <a:t>michael@smith.eu</a:t>
            </a:r>
            <a:r>
              <a:rPr lang="en-GB"/>
              <a:t>&gt; </a:t>
            </a:r>
            <a:br>
              <a:rPr lang="en-GB"/>
            </a:br>
            <a:r>
              <a:rPr lang="en-GB"/>
              <a:t>Ilja van Sprundel &lt;</a:t>
            </a:r>
            <a:r>
              <a:rPr lang="en-GB" u="sng">
                <a:solidFill>
                  <a:schemeClr val="hlink"/>
                </a:solidFill>
                <a:hlinkClick r:id="rId4"/>
              </a:rPr>
              <a:t>ivansprundel@ioactive.com</a:t>
            </a:r>
            <a:r>
              <a:rPr lang="en-GB"/>
              <a:t>&gt; 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6600" y="2443525"/>
            <a:ext cx="2370122" cy="257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History</a:t>
            </a:r>
            <a:endParaRPr/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1152475"/>
            <a:ext cx="8767200" cy="3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Introduced in FreeBSD 4.0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Early 2000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Run normal unix things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On a single machine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With stronger isolation than chroot()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Matured and hardened over time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More and more subsystems and drivers were made jail aware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This all introduced potential attack surface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Examples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VNETs introduced in FreeBSD 7-8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Networking was limited before that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Flexible, dynamic config files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Better tooling to manage jails 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Observations </a:t>
            </a:r>
            <a:endParaRPr/>
          </a:p>
        </p:txBody>
      </p:sp>
      <p:sp>
        <p:nvSpPr>
          <p:cNvPr id="674" name="Google Shape;674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Types of issues found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Out of bound reads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Out of bound writes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Stacksmashes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Heap corruption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Integer overflows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Race </a:t>
            </a:r>
            <a:r>
              <a:rPr lang="en-GB"/>
              <a:t>conditions</a:t>
            </a:r>
            <a:r>
              <a:rPr lang="en-GB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Information</a:t>
            </a:r>
            <a:r>
              <a:rPr lang="en-GB"/>
              <a:t> leaks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Unbounded allocations (leading to panics)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Exploitation was realistic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Exploitation was too easy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/>
          </a:p>
        </p:txBody>
      </p:sp>
      <p:sp>
        <p:nvSpPr>
          <p:cNvPr id="680" name="Google Shape;680;p113"/>
          <p:cNvSpPr txBox="1"/>
          <p:nvPr>
            <p:ph idx="1" type="body"/>
          </p:nvPr>
        </p:nvSpPr>
        <p:spPr>
          <a:xfrm>
            <a:off x="311700" y="1152475"/>
            <a:ext cx="87789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Tried and tested doesn't mean secure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Much of this code dates back to the 90s — older code tends to have more trivial bugs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Code written with only root callers in mind was lax about validation — "only root can use this anyway" doesn't hold when jailed root can reach 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The jail threat model wasn't anticipated when many of these subsystems / drivers were written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Exploitation was realistic and too easy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Easy to point and </a:t>
            </a:r>
            <a:r>
              <a:rPr lang="en-GB"/>
              <a:t>laugh</a:t>
            </a:r>
            <a:r>
              <a:rPr lang="en-GB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Reality is, it’s _VERY_ hard to build and maintain an operating system!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We do have some suggestions.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Call to action </a:t>
            </a:r>
            <a:endParaRPr/>
          </a:p>
        </p:txBody>
      </p:sp>
      <p:sp>
        <p:nvSpPr>
          <p:cNvPr id="686" name="Google Shape;686;p114"/>
          <p:cNvSpPr txBox="1"/>
          <p:nvPr>
            <p:ph idx="1" type="body"/>
          </p:nvPr>
        </p:nvSpPr>
        <p:spPr>
          <a:xfrm>
            <a:off x="311700" y="1152475"/>
            <a:ext cx="87702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More Auditing needed :)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Don’t leak </a:t>
            </a:r>
            <a:r>
              <a:rPr lang="en-GB"/>
              <a:t>critical</a:t>
            </a:r>
            <a:r>
              <a:rPr lang="en-GB"/>
              <a:t> kernel pointers 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Like</a:t>
            </a:r>
            <a:endParaRPr/>
          </a:p>
          <a:p>
            <a:pPr indent="-29083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/>
              <a:t>Thread pointer </a:t>
            </a:r>
            <a:endParaRPr/>
          </a:p>
          <a:p>
            <a:pPr indent="-29083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/>
              <a:t>Proc pointer </a:t>
            </a:r>
            <a:endParaRPr/>
          </a:p>
          <a:p>
            <a:pPr indent="-29083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/>
              <a:t>Pargs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Used by some real program (procstat, sockstat, netstat, gcore, …) </a:t>
            </a:r>
            <a:endParaRPr/>
          </a:p>
          <a:p>
            <a:pPr indent="-29083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/>
              <a:t>These programs will need to be modified </a:t>
            </a:r>
            <a:endParaRPr/>
          </a:p>
          <a:p>
            <a:pPr indent="-29083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/>
              <a:t>Possibly need some new kernel interfaces so these programs still get the data they need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Module loading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Significantly more reliable, powerful and flexible than shellcode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Exploit mitigations 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ASLR 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Shadow stack / CFI / BTI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Rust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Consider adding support for a memory safe </a:t>
            </a:r>
            <a:r>
              <a:rPr lang="en-GB"/>
              <a:t>language to (Free)BSD</a:t>
            </a:r>
            <a:endParaRPr/>
          </a:p>
          <a:p>
            <a:pPr indent="-29083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/>
              <a:t>multi- year effort</a:t>
            </a:r>
            <a:endParaRPr/>
          </a:p>
          <a:p>
            <a:pPr indent="-29083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/>
              <a:t>Work in stages </a:t>
            </a:r>
            <a:endParaRPr/>
          </a:p>
          <a:p>
            <a:pPr indent="-290830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Add infra first </a:t>
            </a:r>
            <a:endParaRPr/>
          </a:p>
          <a:p>
            <a:pPr indent="-290830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Write new code in Rust </a:t>
            </a:r>
            <a:endParaRPr/>
          </a:p>
          <a:p>
            <a:pPr indent="-290830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Possibly backport older code at some point 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No silver bullet </a:t>
            </a:r>
            <a:endParaRPr/>
          </a:p>
          <a:p>
            <a:pPr indent="-29083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/>
              <a:t>Drastically lowers number of memory related issues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15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 &amp; 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 jails work</a:t>
            </a:r>
            <a:endParaRPr/>
          </a:p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Config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jail.conf  / jail_set()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Defines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Root fs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Hostname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IP/VNET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Mounts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Limits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Exposed devices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Creation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j</a:t>
            </a:r>
            <a:r>
              <a:rPr lang="en-GB"/>
              <a:t>ail_attach()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Creates prison struct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Enforces chroot, fs access and mount namespaces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Process and credential tagging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ucred-&gt;cr_prison</a:t>
            </a:r>
            <a:endParaRPr/>
          </a:p>
        </p:txBody>
      </p:sp>
      <p:sp>
        <p:nvSpPr>
          <p:cNvPr id="117" name="Google Shape;117;p23"/>
          <p:cNvSpPr txBox="1"/>
          <p:nvPr/>
        </p:nvSpPr>
        <p:spPr>
          <a:xfrm>
            <a:off x="4195050" y="1097700"/>
            <a:ext cx="4769400" cy="26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Interesting side-node for jail_attach()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-GB" sz="1800">
                <a:solidFill>
                  <a:schemeClr val="dk2"/>
                </a:solidFill>
              </a:rPr>
              <a:t>Can think of it as execve() from a set-user-id binary 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-GB" sz="1800">
                <a:solidFill>
                  <a:schemeClr val="dk2"/>
                </a:solidFill>
              </a:rPr>
              <a:t>Resources owned by that process are inherited (and accessible by the child (e.g., file descriptors)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-GB" sz="1800">
                <a:solidFill>
                  <a:schemeClr val="dk2"/>
                </a:solidFill>
              </a:rPr>
              <a:t>Attaching / injecting into a jail needs to be done with care!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How do jails work (2)</a:t>
            </a:r>
            <a:endParaRPr/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Syscall mediation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Enforces privilege restrictions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root</a:t>
            </a:r>
            <a:r>
              <a:rPr lang="en-GB" sz="1100">
                <a:solidFill>
                  <a:schemeClr val="dk1"/>
                </a:solidFill>
              </a:rPr>
              <a:t> in jail ≠ host root</a:t>
            </a:r>
            <a:endParaRPr sz="1100"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GB" sz="1100">
                <a:solidFill>
                  <a:schemeClr val="dk1"/>
                </a:solidFill>
              </a:rPr>
              <a:t>No module loading (duh!)</a:t>
            </a:r>
            <a:endParaRPr sz="11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prison_priv_check()  (called by priv_check_cred())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Jail policy restricts privileges to enforce root in jail is not host root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Policy enforced jails can only ever use jail aware drivers / subsystems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Gives us a great </a:t>
            </a:r>
            <a:r>
              <a:rPr lang="en-GB"/>
              <a:t>starting</a:t>
            </a:r>
            <a:r>
              <a:rPr lang="en-GB"/>
              <a:t> point to audit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Config is still honored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Just because something is jail aware, doesn’t mean a jail can access it. 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Allowed privileges in prison_priv_check()  </a:t>
            </a:r>
            <a:endParaRPr/>
          </a:p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01" y="950725"/>
            <a:ext cx="1087100" cy="390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6925" y="906176"/>
            <a:ext cx="976140" cy="390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0147" y="980950"/>
            <a:ext cx="1169475" cy="384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Privileges</a:t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1152475"/>
            <a:ext cx="8672400" cy="3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Lots of potential privileges that are allowed by policy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This is where our audit process started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Looked for callers of these specific privileges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Big interesting surface areas included 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/>
              <a:t>Lots of networking stuff 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IPFW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IPFilter 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Pf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Altq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If_ioctls 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802.11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NFS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IPSec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/>
              <a:t>Credential stuff 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/>
              <a:t>Process stuff 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/>
              <a:t>Sched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/>
              <a:t>Signal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/>
              <a:t>VFS 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/>
              <a:t>Kmem read!!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/>
              <a:t>Linux subsystem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Audit</a:t>
            </a:r>
            <a:r>
              <a:rPr lang="en-GB"/>
              <a:t> process</a:t>
            </a:r>
            <a:endParaRPr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Never completed looking at _ALL_ code that is reachable from jailed root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Took a pretty good stab at the networking stuff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Focused on handlers that are usually not accessible on the host as non-root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Thinking</a:t>
            </a:r>
            <a:r>
              <a:rPr lang="en-GB"/>
              <a:t> was: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Code written with only root callers in mind might be lax in terms of </a:t>
            </a:r>
            <a:r>
              <a:rPr lang="en-GB"/>
              <a:t>security</a:t>
            </a:r>
            <a:r>
              <a:rPr lang="en-GB"/>
              <a:t>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“Only root can use this anyway”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A lot of that code dates back to the 90s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Older code tends to have more trivial </a:t>
            </a:r>
            <a:r>
              <a:rPr lang="en-GB"/>
              <a:t>security</a:t>
            </a:r>
            <a:r>
              <a:rPr lang="en-GB"/>
              <a:t> bugs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Findings</a:t>
            </a:r>
            <a:endParaRPr/>
          </a:p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&gt; 40 issues found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Not all are fixed yet.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Will </a:t>
            </a:r>
            <a:r>
              <a:rPr lang="en-GB"/>
              <a:t>cover those that are fixed in more detail in a couple of slides </a:t>
            </a:r>
            <a:r>
              <a:rPr lang="en-GB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 several subsystems, including: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Ipsec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Carp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802.11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If_ioctls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Nfs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IPFilter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IPFW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</a:t>
            </a:r>
            <a:endParaRPr/>
          </a:p>
        </p:txBody>
      </p:sp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311700" y="1152475"/>
            <a:ext cx="88323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GitHub for tracking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Issues found 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/>
              <a:t>Put in GitHub. Tag it.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Notes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/>
              <a:t>Of attack surface we found along the way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Documentation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Dev / test setup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Exploit dev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Sharing</a:t>
            </a:r>
            <a:r>
              <a:rPr lang="en-GB"/>
              <a:t> findings with FreeBSD security team 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/>
              <a:t>Got realtime feedback from FreeBSD folks on issues </a:t>
            </a:r>
            <a:endParaRPr/>
          </a:p>
          <a:p>
            <a:pPr indent="-31083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Helped weed out some duds 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/>
              <a:t>Got </a:t>
            </a:r>
            <a:r>
              <a:rPr lang="en-GB"/>
              <a:t>interesting</a:t>
            </a:r>
            <a:r>
              <a:rPr lang="en-GB"/>
              <a:t> insights into some of the code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GitHub repo is currently private 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/>
              <a:t>We want to open it</a:t>
            </a:r>
            <a:endParaRPr/>
          </a:p>
          <a:p>
            <a:pPr indent="-31083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Not all bugs fixed </a:t>
            </a:r>
            <a:r>
              <a:rPr lang="en-GB"/>
              <a:t>yet </a:t>
            </a:r>
            <a:endParaRPr/>
          </a:p>
          <a:p>
            <a:pPr indent="-31083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Public mirror with fixed bugs</a:t>
            </a:r>
            <a:endParaRPr/>
          </a:p>
          <a:p>
            <a:pPr indent="-310832" lvl="4" marL="22860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https://github.com/iljavs/FreeBSD-Jail-Security-Research-Mirror</a:t>
            </a:r>
            <a:endParaRPr/>
          </a:p>
          <a:p>
            <a:pPr indent="-31083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Will open up the full original one</a:t>
            </a:r>
            <a:endParaRPr/>
          </a:p>
          <a:p>
            <a:pPr indent="-310832" lvl="4" marL="22860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When all bugs are fixed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Sampling of issues found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1460">
                <a:solidFill>
                  <a:srgbClr val="1F2328"/>
                </a:solidFill>
                <a:highlight>
                  <a:srgbClr val="FFFFFF"/>
                </a:highlight>
              </a:rPr>
              <a:t>Unchecked return value of </a:t>
            </a:r>
            <a:r>
              <a:rPr lang="en-GB" sz="1235">
                <a:solidFill>
                  <a:srgbClr val="1F232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sooptcopyin()</a:t>
            </a:r>
            <a:r>
              <a:rPr lang="en-GB" sz="1460">
                <a:solidFill>
                  <a:srgbClr val="1F2328"/>
                </a:solidFill>
                <a:highlight>
                  <a:srgbClr val="FFFFFF"/>
                </a:highlight>
              </a:rPr>
              <a:t> in </a:t>
            </a:r>
            <a:r>
              <a:rPr lang="en-GB" sz="1235">
                <a:solidFill>
                  <a:srgbClr val="1F232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IP_FW_ADD</a:t>
            </a:r>
            <a:r>
              <a:rPr lang="en-GB" sz="1460">
                <a:solidFill>
                  <a:srgbClr val="1F2328"/>
                </a:solidFill>
                <a:highlight>
                  <a:srgbClr val="FFFFFF"/>
                </a:highlight>
              </a:rPr>
              <a:t> leads to use of uninitialized kernel data</a:t>
            </a:r>
            <a:endParaRPr sz="146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malloc()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Copyin rule data from user to kernel to malloc()’ed memory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Return value not checked. Copyin can fail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Will leave </a:t>
            </a:r>
            <a:r>
              <a:rPr lang="en-GB"/>
              <a:t>data uninitialized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Will now operate on uninitialized kernel memory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Could leak information about uninitialized data </a:t>
            </a:r>
            <a:endParaRPr/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5328" y="3323022"/>
            <a:ext cx="5288674" cy="182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Who?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Ilja van Sprundel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Sr. Director Of Operating System Security @IOActive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Been going to every CCC congress since 18c3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Spoken a number of them on various topics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Fuzzing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Code review and finding bugs </a:t>
            </a:r>
            <a:endParaRPr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Linux</a:t>
            </a:r>
            <a:endParaRPr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BSD </a:t>
            </a:r>
            <a:endParaRPr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Windows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Michael Smith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Independent Programmer and System Administrator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First time at CCC 21c3 (2004), second time 21 years later: 39c3, both with Ilja!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Computers: hobby ≈ 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OS agnostic, programming language agnostic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76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1F2328"/>
                </a:solidFill>
                <a:highlight>
                  <a:srgbClr val="FFFFFF"/>
                </a:highlight>
              </a:rPr>
              <a:t>Buffer Overflow and Memory Leak in </a:t>
            </a:r>
            <a:r>
              <a:rPr lang="en-GB" sz="2150">
                <a:solidFill>
                  <a:srgbClr val="1F232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convert_rule_to_8()</a:t>
            </a:r>
            <a:endParaRPr/>
          </a:p>
        </p:txBody>
      </p:sp>
      <p:sp>
        <p:nvSpPr>
          <p:cNvPr id="174" name="Google Shape;174;p32"/>
          <p:cNvSpPr txBox="1"/>
          <p:nvPr>
            <p:ph idx="1" type="body"/>
          </p:nvPr>
        </p:nvSpPr>
        <p:spPr>
          <a:xfrm>
            <a:off x="311700" y="1152475"/>
            <a:ext cx="482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convert_rule_to_8() is appcompat function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IPFW rule format changed from 7 to 8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This function converts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Embedded length field not validated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Copied to dest buffer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Can corrupt memory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Also doesn’t release memory on error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600" y="1240825"/>
            <a:ext cx="3713599" cy="385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SIOCGVH (carp_ioctl_get) Copyout Size Mismatch </a:t>
            </a:r>
            <a:endParaRPr/>
          </a:p>
        </p:txBody>
      </p:sp>
      <p:sp>
        <p:nvSpPr>
          <p:cNvPr id="181" name="Google Shape;181;p33"/>
          <p:cNvSpPr txBox="1"/>
          <p:nvPr>
            <p:ph idx="1" type="body"/>
          </p:nvPr>
        </p:nvSpPr>
        <p:spPr>
          <a:xfrm>
            <a:off x="311700" y="1152475"/>
            <a:ext cx="524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SIOCGVH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Can specify the number of carp records you want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Calls carp_ioctl_get() gets the records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Copied to carpr stack buffer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Stack buffer can only hold 1 entry !!!1!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This smells broken!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What does carp_ioctl_get() do???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It looks like it copies out the number of requested records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How does this ever work?</a:t>
            </a:r>
            <a:endParaRPr/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850" y="1471625"/>
            <a:ext cx="3286801" cy="2429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SIOCGVH (carp_ioctl_get) Copyout Size Mismatch </a:t>
            </a:r>
            <a:endParaRPr/>
          </a:p>
        </p:txBody>
      </p:sp>
      <p:sp>
        <p:nvSpPr>
          <p:cNvPr id="188" name="Google Shape;18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carp_ioctl_get() will loop over all the entries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_BUT_ it only copies to the first entry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Overwriting</a:t>
            </a:r>
            <a:r>
              <a:rPr lang="en-GB"/>
              <a:t> the previous entry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 no memory corruption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But still copies count amount of records to user!!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Copies out of bound!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By number of records there </a:t>
            </a:r>
            <a:r>
              <a:rPr lang="en-GB"/>
              <a:t>are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Jail admin can create as many records as he wants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reliably be used to leak out the stack cookie!</a:t>
            </a:r>
            <a:endParaRPr/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5654" y="1017725"/>
            <a:ext cx="3198348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Stack Buffer Overflow in ipf_sync_write() (ip_sync.c)</a:t>
            </a:r>
            <a:endParaRPr/>
          </a:p>
        </p:txBody>
      </p:sp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311700" y="1152475"/>
            <a:ext cx="457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write() handler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Ipfilter sync dvice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Reads struct </a:t>
            </a:r>
            <a:r>
              <a:rPr lang="en-GB"/>
              <a:t>from user land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Struct contains length field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 validation of length field whatsoever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Copies that many bytes from userland int oa 2048 byte stack buffer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Classic stack smash!!</a:t>
            </a:r>
            <a:endParaRPr/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550" y="1325284"/>
            <a:ext cx="3981875" cy="30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Unbounded malloc() in ip_dummynet_compat()</a:t>
            </a:r>
            <a:endParaRPr/>
          </a:p>
        </p:txBody>
      </p:sp>
      <p:sp>
        <p:nvSpPr>
          <p:cNvPr id="202" name="Google Shape;202;p36"/>
          <p:cNvSpPr txBox="1"/>
          <p:nvPr>
            <p:ph idx="1" type="body"/>
          </p:nvPr>
        </p:nvSpPr>
        <p:spPr>
          <a:xfrm>
            <a:off x="311700" y="1152475"/>
            <a:ext cx="4620000" cy="39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User controlled length value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Passed directly to malloc()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Generally a bad idea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BSDs kernel malloc’s are all wired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 paging!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Historically if length &gt; defined MAX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panic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This is now dynamically defined in FreeBSD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But principle still hold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Arbitrary </a:t>
            </a:r>
            <a:r>
              <a:rPr lang="en-GB"/>
              <a:t>length</a:t>
            </a:r>
            <a:r>
              <a:rPr lang="en-GB"/>
              <a:t> passed to malloc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Will cause a panic </a:t>
            </a:r>
            <a:endParaRPr/>
          </a:p>
        </p:txBody>
      </p:sp>
      <p:pic>
        <p:nvPicPr>
          <p:cNvPr id="203" name="Google Shape;2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420" y="1535270"/>
            <a:ext cx="3674301" cy="283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360">
                <a:solidFill>
                  <a:srgbClr val="1F2328"/>
                </a:solidFill>
                <a:highlight>
                  <a:srgbClr val="FFFFFF"/>
                </a:highlight>
              </a:rPr>
              <a:t>Information Disclosure in </a:t>
            </a:r>
            <a:r>
              <a:rPr lang="en-GB" sz="1135">
                <a:solidFill>
                  <a:srgbClr val="1F232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ipf_nat_getent()</a:t>
            </a:r>
            <a:r>
              <a:rPr lang="en-GB" sz="1360">
                <a:solidFill>
                  <a:srgbClr val="1F2328"/>
                </a:solidFill>
                <a:highlight>
                  <a:srgbClr val="FFFFFF"/>
                </a:highlight>
              </a:rPr>
              <a:t> due to uninitialized heap memory being copied to userland</a:t>
            </a:r>
            <a:endParaRPr sz="1720"/>
          </a:p>
        </p:txBody>
      </p:sp>
      <p:sp>
        <p:nvSpPr>
          <p:cNvPr id="209" name="Google Shape;209;p37"/>
          <p:cNvSpPr txBox="1"/>
          <p:nvPr>
            <p:ph idx="1" type="body"/>
          </p:nvPr>
        </p:nvSpPr>
        <p:spPr>
          <a:xfrm>
            <a:off x="311700" y="1152475"/>
            <a:ext cx="6216000" cy="3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KMALLOCS() is malloc() wrapper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Size of elements and number of elements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M_ZERO not specified in caller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Returned memory is uninitialized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ipf_outobjsz()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Doesn’t fully initialize the entire memory that was allocated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Gets copied to userland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Including uninitialized kernel heap memory!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Could contain</a:t>
            </a:r>
            <a:endParaRPr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Buffer cache data </a:t>
            </a:r>
            <a:endParaRPr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Network buffers</a:t>
            </a:r>
            <a:endParaRPr/>
          </a:p>
          <a:p>
            <a:pPr indent="-317500" lvl="5" marL="2743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E.g., unix domain socket data from ssh</a:t>
            </a:r>
            <a:endParaRPr/>
          </a:p>
          <a:p>
            <a:pPr indent="-317500" lvl="6" marL="3200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Contains passwords  </a:t>
            </a:r>
            <a:endParaRPr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Tty buffers </a:t>
            </a:r>
            <a:endParaRPr/>
          </a:p>
        </p:txBody>
      </p:sp>
      <p:pic>
        <p:nvPicPr>
          <p:cNvPr id="210" name="Google Shape;2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2125" y="968475"/>
            <a:ext cx="2511875" cy="39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560">
                <a:solidFill>
                  <a:srgbClr val="1F2328"/>
                </a:solidFill>
                <a:highlight>
                  <a:srgbClr val="FFFFFF"/>
                </a:highlight>
              </a:rPr>
              <a:t>Information Leak in </a:t>
            </a:r>
            <a:r>
              <a:rPr lang="en-GB" sz="1335">
                <a:solidFill>
                  <a:srgbClr val="1F232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ipf_htable_stats_get()</a:t>
            </a:r>
            <a:r>
              <a:rPr lang="en-GB" sz="1560">
                <a:solidFill>
                  <a:srgbClr val="1F2328"/>
                </a:solidFill>
                <a:highlight>
                  <a:srgbClr val="FFFFFF"/>
                </a:highlight>
              </a:rPr>
              <a:t> via Uninitialized Stack Padding (</a:t>
            </a:r>
            <a:r>
              <a:rPr lang="en-GB" sz="1335">
                <a:solidFill>
                  <a:srgbClr val="1F232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iphs_pad</a:t>
            </a:r>
            <a:r>
              <a:rPr lang="en-GB" sz="1560">
                <a:solidFill>
                  <a:srgbClr val="1F2328"/>
                </a:solidFill>
                <a:highlight>
                  <a:srgbClr val="FFFFFF"/>
                </a:highlight>
              </a:rPr>
              <a:t>)</a:t>
            </a:r>
            <a:endParaRPr sz="1460"/>
          </a:p>
        </p:txBody>
      </p:sp>
      <p:sp>
        <p:nvSpPr>
          <p:cNvPr id="216" name="Google Shape;216;p38"/>
          <p:cNvSpPr txBox="1"/>
          <p:nvPr>
            <p:ph idx="1" type="body"/>
          </p:nvPr>
        </p:nvSpPr>
        <p:spPr>
          <a:xfrm>
            <a:off x="311700" y="1152475"/>
            <a:ext cx="469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Iphtstat_s struct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Contains 16 pad bytes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Declared on the stack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Pad bytes never initialized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Entire struct copied to userland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COPYOUT()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Pad bytes contains uniitialized stack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E.g., stack cookie </a:t>
            </a:r>
            <a:endParaRPr/>
          </a:p>
        </p:txBody>
      </p:sp>
      <p:pic>
        <p:nvPicPr>
          <p:cNvPr id="217" name="Google Shape;2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573" y="928350"/>
            <a:ext cx="4042426" cy="38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60">
                <a:solidFill>
                  <a:srgbClr val="1F2328"/>
                </a:solidFill>
                <a:highlight>
                  <a:srgbClr val="FFFFFF"/>
                </a:highlight>
              </a:rPr>
              <a:t>Integer Underflow in </a:t>
            </a:r>
            <a:r>
              <a:rPr lang="en-GB" sz="1435">
                <a:solidFill>
                  <a:srgbClr val="1F232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nvpair_unpack_string_array()</a:t>
            </a:r>
            <a:r>
              <a:rPr lang="en-GB" sz="1660">
                <a:solidFill>
                  <a:srgbClr val="1F2328"/>
                </a:solidFill>
                <a:highlight>
                  <a:srgbClr val="FFFFFF"/>
                </a:highlight>
              </a:rPr>
              <a:t> Allows Out-of-Bounds Read</a:t>
            </a:r>
            <a:endParaRPr sz="2020"/>
          </a:p>
        </p:txBody>
      </p:sp>
      <p:sp>
        <p:nvSpPr>
          <p:cNvPr id="223" name="Google Shape;223;p39"/>
          <p:cNvSpPr txBox="1"/>
          <p:nvPr>
            <p:ph idx="1" type="body"/>
          </p:nvPr>
        </p:nvSpPr>
        <p:spPr>
          <a:xfrm>
            <a:off x="311700" y="1152475"/>
            <a:ext cx="4260300" cy="39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Libnv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Packed name value pairs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Used in various places in kernel and user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Including pf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Unpacking a string array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After Nth iteration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If size is exactly 0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Step 5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strnlen(tmp, -1)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This can read out of bound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And possibly panic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This code had recently been audited </a:t>
            </a:r>
            <a:endParaRPr/>
          </a:p>
        </p:txBody>
      </p:sp>
      <p:pic>
        <p:nvPicPr>
          <p:cNvPr id="224" name="Google Shape;2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334" y="1161748"/>
            <a:ext cx="4558324" cy="37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460">
                <a:solidFill>
                  <a:srgbClr val="1F2328"/>
                </a:solidFill>
                <a:highlight>
                  <a:srgbClr val="FFFFFF"/>
                </a:highlight>
              </a:rPr>
              <a:t>Out-of-Bounds Read and Info Leak in </a:t>
            </a:r>
            <a:r>
              <a:rPr lang="en-GB" sz="1235">
                <a:solidFill>
                  <a:srgbClr val="1F232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pfsync_state_import()</a:t>
            </a:r>
            <a:r>
              <a:rPr lang="en-GB" sz="1460">
                <a:solidFill>
                  <a:srgbClr val="1F2328"/>
                </a:solidFill>
                <a:highlight>
                  <a:srgbClr val="FFFFFF"/>
                </a:highlight>
              </a:rPr>
              <a:t> via Unterminated Interface Names</a:t>
            </a:r>
            <a:endParaRPr sz="1820"/>
          </a:p>
        </p:txBody>
      </p:sp>
      <p:sp>
        <p:nvSpPr>
          <p:cNvPr id="230" name="Google Shape;230;p40"/>
          <p:cNvSpPr txBox="1"/>
          <p:nvPr>
            <p:ph idx="1" type="body"/>
          </p:nvPr>
        </p:nvSpPr>
        <p:spPr>
          <a:xfrm>
            <a:off x="311700" y="1152475"/>
            <a:ext cx="500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ifname isn’t guaranteed to be 0-terminated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Passed to printf()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Referenced with %s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Expected</a:t>
            </a:r>
            <a:r>
              <a:rPr lang="en-GB"/>
              <a:t> 0-terminated string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Will just print until it sees a 0-byte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Trivial information leak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Directly prints data after </a:t>
            </a:r>
            <a:r>
              <a:rPr lang="en-GB"/>
              <a:t>string</a:t>
            </a:r>
            <a:r>
              <a:rPr lang="en-GB"/>
              <a:t>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Due to missing 0-terminator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Could also run out of bound and panic </a:t>
            </a:r>
            <a:endParaRPr/>
          </a:p>
        </p:txBody>
      </p:sp>
      <p:pic>
        <p:nvPicPr>
          <p:cNvPr id="231" name="Google Shape;2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9296" y="1953100"/>
            <a:ext cx="3689225" cy="15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160">
                <a:solidFill>
                  <a:srgbClr val="1F2328"/>
                </a:solidFill>
                <a:highlight>
                  <a:srgbClr val="FFFFFF"/>
                </a:highlight>
              </a:rPr>
              <a:t>Information Disclosure in </a:t>
            </a:r>
            <a:r>
              <a:rPr lang="en-GB" sz="935">
                <a:solidFill>
                  <a:srgbClr val="1F232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cbq_getqstats()</a:t>
            </a:r>
            <a:r>
              <a:rPr lang="en-GB" sz="1160">
                <a:solidFill>
                  <a:srgbClr val="1F2328"/>
                </a:solidFill>
                <a:highlight>
                  <a:srgbClr val="FFFFFF"/>
                </a:highlight>
              </a:rPr>
              <a:t>, </a:t>
            </a:r>
            <a:r>
              <a:rPr lang="en-GB" sz="935">
                <a:solidFill>
                  <a:srgbClr val="1F232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priq_getqstats()</a:t>
            </a:r>
            <a:r>
              <a:rPr lang="en-GB" sz="1160">
                <a:solidFill>
                  <a:srgbClr val="1F2328"/>
                </a:solidFill>
                <a:highlight>
                  <a:srgbClr val="FFFFFF"/>
                </a:highlight>
              </a:rPr>
              <a:t>, and </a:t>
            </a:r>
            <a:r>
              <a:rPr lang="en-GB" sz="935">
                <a:solidFill>
                  <a:srgbClr val="1F232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fairq_getqstats()</a:t>
            </a:r>
            <a:r>
              <a:rPr lang="en-GB" sz="1160">
                <a:solidFill>
                  <a:srgbClr val="1F2328"/>
                </a:solidFill>
                <a:highlight>
                  <a:srgbClr val="FFFFFF"/>
                </a:highlight>
              </a:rPr>
              <a:t> via Uninitialized Stack Structures</a:t>
            </a:r>
            <a:endParaRPr sz="1520"/>
          </a:p>
        </p:txBody>
      </p:sp>
      <p:sp>
        <p:nvSpPr>
          <p:cNvPr id="237" name="Google Shape;237;p41"/>
          <p:cNvSpPr txBox="1"/>
          <p:nvPr>
            <p:ph idx="1" type="body"/>
          </p:nvPr>
        </p:nvSpPr>
        <p:spPr>
          <a:xfrm>
            <a:off x="311700" y="1152475"/>
            <a:ext cx="496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_cbq_class_stats_ struct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Contains elements that might not get initialized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cbq_getstats()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Declares struct on the </a:t>
            </a:r>
            <a:r>
              <a:rPr lang="en-GB"/>
              <a:t>stack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Doesn’t initialize all elements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handle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red[3]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Codel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Copies stack struct to userland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Leaks uninitialized stack data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Info leak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E.g. could contain stack cookie</a:t>
            </a:r>
            <a:endParaRPr/>
          </a:p>
        </p:txBody>
      </p:sp>
      <p:pic>
        <p:nvPicPr>
          <p:cNvPr id="238" name="Google Shape;2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149" y="1097600"/>
            <a:ext cx="3777924" cy="38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Audience?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Security geeks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Security Auditors &amp; Code Reviewers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Operating System Security Researchers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Defensive Security Engineers / Blue Teams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Offensive Security Professionals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FreeBSD folks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Container &amp; Virtualization people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OS nerds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360">
                <a:solidFill>
                  <a:srgbClr val="1F2328"/>
                </a:solidFill>
                <a:highlight>
                  <a:srgbClr val="FFFFFF"/>
                </a:highlight>
              </a:rPr>
              <a:t>Out-of-Bounds Read/Write in </a:t>
            </a:r>
            <a:r>
              <a:rPr lang="en-GB" sz="1135">
                <a:solidFill>
                  <a:srgbClr val="1F232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pfr_clr_tables()</a:t>
            </a:r>
            <a:r>
              <a:rPr lang="en-GB" sz="1360">
                <a:solidFill>
                  <a:srgbClr val="1F2328"/>
                </a:solidFill>
                <a:highlight>
                  <a:srgbClr val="FFFFFF"/>
                </a:highlight>
              </a:rPr>
              <a:t> via Missing NUL Termination for </a:t>
            </a:r>
            <a:r>
              <a:rPr lang="en-GB" sz="1135">
                <a:solidFill>
                  <a:srgbClr val="1F232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DIOCRCLRTABLES</a:t>
            </a:r>
            <a:endParaRPr sz="1720"/>
          </a:p>
        </p:txBody>
      </p:sp>
      <p:sp>
        <p:nvSpPr>
          <p:cNvPr id="244" name="Google Shape;244;p42"/>
          <p:cNvSpPr txBox="1"/>
          <p:nvPr>
            <p:ph idx="1" type="body"/>
          </p:nvPr>
        </p:nvSpPr>
        <p:spPr>
          <a:xfrm>
            <a:off x="364900" y="1099275"/>
            <a:ext cx="452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pfr_table struct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Anchor char array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Will be provided from userland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</a:t>
            </a:r>
            <a:r>
              <a:rPr lang="en-GB"/>
              <a:t>o guarantee it is 0-terminated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pfioctl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Ioctl interface for pf packet filter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135">
                <a:solidFill>
                  <a:srgbClr val="1F232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DIOCRCLRTABLES </a:t>
            </a:r>
            <a:r>
              <a:rPr lang="en-GB"/>
              <a:t>case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Calls pfr_clr_tables()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With table that contains anchor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Anchor not guaranteed to be 0-terminated </a:t>
            </a:r>
            <a:endParaRPr/>
          </a:p>
        </p:txBody>
      </p:sp>
      <p:pic>
        <p:nvPicPr>
          <p:cNvPr id="245" name="Google Shape;2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050" y="941650"/>
            <a:ext cx="4213949" cy="383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76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60">
                <a:solidFill>
                  <a:srgbClr val="1F2328"/>
                </a:solidFill>
                <a:highlight>
                  <a:schemeClr val="lt1"/>
                </a:highlight>
              </a:rPr>
              <a:t>Out-of-Bounds Read/Write in </a:t>
            </a:r>
            <a:r>
              <a:rPr lang="en-GB" sz="1135">
                <a:solidFill>
                  <a:srgbClr val="1F232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pfr_clr_tables()</a:t>
            </a:r>
            <a:r>
              <a:rPr lang="en-GB" sz="1360">
                <a:solidFill>
                  <a:srgbClr val="1F2328"/>
                </a:solidFill>
                <a:highlight>
                  <a:schemeClr val="lt1"/>
                </a:highlight>
              </a:rPr>
              <a:t> via Missing NUL Termination for </a:t>
            </a:r>
            <a:r>
              <a:rPr lang="en-GB" sz="1135">
                <a:solidFill>
                  <a:srgbClr val="1F232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DIOCRCLRTABLES</a:t>
            </a:r>
            <a:endParaRPr/>
          </a:p>
        </p:txBody>
      </p:sp>
      <p:sp>
        <p:nvSpPr>
          <p:cNvPr id="251" name="Google Shape;251;p43"/>
          <p:cNvSpPr txBox="1"/>
          <p:nvPr>
            <p:ph idx="1" type="body"/>
          </p:nvPr>
        </p:nvSpPr>
        <p:spPr>
          <a:xfrm>
            <a:off x="311700" y="1152475"/>
            <a:ext cx="597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pfr_clr_tables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Does anchor fix-up!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Pfr_fix_anchor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Scans over anchor string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Till not ‘/’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This could run out of bound!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Copy data after it to start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Using size - offset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This can </a:t>
            </a:r>
            <a:r>
              <a:rPr lang="en-GB"/>
              <a:t>overflow due to missing 0-terminator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Will corrupt memory! </a:t>
            </a:r>
            <a:endParaRPr/>
          </a:p>
        </p:txBody>
      </p:sp>
      <p:pic>
        <p:nvPicPr>
          <p:cNvPr id="252" name="Google Shape;2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8825" y="1152475"/>
            <a:ext cx="2378025" cy="34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560">
                <a:solidFill>
                  <a:srgbClr val="1F2328"/>
                </a:solidFill>
                <a:highlight>
                  <a:srgbClr val="FFFFFF"/>
                </a:highlight>
              </a:rPr>
              <a:t>Remote Kernel Memory Disclosure in </a:t>
            </a:r>
            <a:r>
              <a:rPr lang="en-GB" sz="1335">
                <a:solidFill>
                  <a:srgbClr val="1F232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nfsrpc_writerpc()</a:t>
            </a:r>
            <a:r>
              <a:rPr lang="en-GB" sz="1560">
                <a:solidFill>
                  <a:srgbClr val="1F2328"/>
                </a:solidFill>
                <a:highlight>
                  <a:srgbClr val="FFFFFF"/>
                </a:highlight>
              </a:rPr>
              <a:t> due to Signedness Issue</a:t>
            </a:r>
            <a:endParaRPr sz="1920"/>
          </a:p>
        </p:txBody>
      </p:sp>
      <p:sp>
        <p:nvSpPr>
          <p:cNvPr id="258" name="Google Shape;258;p44"/>
          <p:cNvSpPr txBox="1"/>
          <p:nvPr>
            <p:ph idx="1" type="body"/>
          </p:nvPr>
        </p:nvSpPr>
        <p:spPr>
          <a:xfrm>
            <a:off x="311700" y="1152475"/>
            <a:ext cx="5267100" cy="3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Nfs write rpc function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In nfs client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Writes data to server 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/>
              <a:t>In chunks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/>
              <a:t>In a loop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Server will respond to the request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“This is how many bytes you actually wrote”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NFS spec says this value is unsigned int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Extracted with fxdr_unsigned()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Stored in a signed int! (rlen)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rlen has a bounds check 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/>
              <a:t>But only upper bounds 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/>
              <a:t>No negative check </a:t>
            </a:r>
            <a:endParaRPr/>
          </a:p>
          <a:p>
            <a:pPr indent="-31083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Server can force client to write data</a:t>
            </a:r>
            <a:endParaRPr/>
          </a:p>
          <a:p>
            <a:pPr indent="-310832" lvl="4" marL="22860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To server </a:t>
            </a:r>
            <a:endParaRPr/>
          </a:p>
          <a:p>
            <a:pPr indent="-310832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Before the start of the data buffer </a:t>
            </a:r>
            <a:endParaRPr/>
          </a:p>
          <a:p>
            <a:pPr indent="-310832" lvl="4" marL="22860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Remote Kernel Memory Disclosure </a:t>
            </a:r>
            <a:endParaRPr/>
          </a:p>
          <a:p>
            <a:pPr indent="-310832" lvl="4" marL="22860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Up to 2 gigabytes of data </a:t>
            </a:r>
            <a:endParaRPr/>
          </a:p>
          <a:p>
            <a:pPr indent="-310832" lvl="5" marL="27432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/>
              <a:t>Can do 1 byte at a time  </a:t>
            </a:r>
            <a:endParaRPr/>
          </a:p>
        </p:txBody>
      </p:sp>
      <p:pic>
        <p:nvPicPr>
          <p:cNvPr id="259" name="Google Shape;2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925" y="980000"/>
            <a:ext cx="3565075" cy="41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76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60">
                <a:solidFill>
                  <a:srgbClr val="1F2328"/>
                </a:solidFill>
                <a:highlight>
                  <a:schemeClr val="lt1"/>
                </a:highlight>
              </a:rPr>
              <a:t>Remote Kernel Memory Disclosure in </a:t>
            </a:r>
            <a:r>
              <a:rPr lang="en-GB" sz="1335">
                <a:solidFill>
                  <a:srgbClr val="1F232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nfsrpc_writerpc()</a:t>
            </a:r>
            <a:r>
              <a:rPr lang="en-GB" sz="1560">
                <a:solidFill>
                  <a:srgbClr val="1F2328"/>
                </a:solidFill>
                <a:highlight>
                  <a:schemeClr val="lt1"/>
                </a:highlight>
              </a:rPr>
              <a:t> due to Signedness Issue</a:t>
            </a:r>
            <a:endParaRPr/>
          </a:p>
        </p:txBody>
      </p:sp>
      <p:sp>
        <p:nvSpPr>
          <p:cNvPr id="265" name="Google Shape;265;p45"/>
          <p:cNvSpPr txBox="1"/>
          <p:nvPr>
            <p:ph idx="1" type="body"/>
          </p:nvPr>
        </p:nvSpPr>
        <p:spPr>
          <a:xfrm>
            <a:off x="311700" y="1152475"/>
            <a:ext cx="88854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found this </a:t>
            </a:r>
            <a:r>
              <a:rPr lang="en-GB"/>
              <a:t>early</a:t>
            </a:r>
            <a:r>
              <a:rPr lang="en-GB"/>
              <a:t> september (2025)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OpenBSD found and </a:t>
            </a:r>
            <a:r>
              <a:rPr lang="en-GB"/>
              <a:t>fixed it in 2019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But called it a reliability fix!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Talks about a crash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Did they realize it could leak uninitialized memory over the network?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Didn’t tell anyone else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NFS is a shared codebase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Came from sun </a:t>
            </a:r>
            <a:endParaRPr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Still in solaris </a:t>
            </a:r>
            <a:endParaRPr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 illumos </a:t>
            </a:r>
            <a:endParaRPr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 FreeBSD </a:t>
            </a:r>
            <a:endParaRPr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 NetBSD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98" y="1594950"/>
            <a:ext cx="6918326" cy="8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6700" y="3415609"/>
            <a:ext cx="2545125" cy="16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Notes on bugs </a:t>
            </a:r>
            <a:endParaRPr/>
          </a:p>
        </p:txBody>
      </p:sp>
      <p:sp>
        <p:nvSpPr>
          <p:cNvPr id="273" name="Google Shape;27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Many of the more </a:t>
            </a:r>
            <a:r>
              <a:rPr lang="en-GB"/>
              <a:t>juicy</a:t>
            </a:r>
            <a:r>
              <a:rPr lang="en-GB"/>
              <a:t> bugs (EoP)  haven’t been fixed yet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Integer </a:t>
            </a:r>
            <a:r>
              <a:rPr lang="en-GB"/>
              <a:t>overflows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Buffer overflows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Race conditions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Found some other bugs in FreeBSD code not really related to jails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ELF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exec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netmap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Exploits !!1?!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Proof of concept exploits</a:t>
            </a:r>
            <a:endParaRPr/>
          </a:p>
        </p:txBody>
      </p:sp>
      <p:sp>
        <p:nvSpPr>
          <p:cNvPr id="284" name="Google Shape;284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Identify good bug candidates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Estimate </a:t>
            </a:r>
            <a:r>
              <a:rPr lang="en-GB"/>
              <a:t>potential</a:t>
            </a:r>
            <a:r>
              <a:rPr lang="en-GB"/>
              <a:t> reach: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Trigger a denial of service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Disclosure of </a:t>
            </a:r>
            <a:r>
              <a:rPr lang="en-GB"/>
              <a:t>sensitive information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Complete host system compromise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Set up a solid exploit development environment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Exploit development environment </a:t>
            </a:r>
            <a:endParaRPr/>
          </a:p>
        </p:txBody>
      </p:sp>
      <p:sp>
        <p:nvSpPr>
          <p:cNvPr id="290" name="Google Shape;290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Solid development environment == setup for success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Tools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QEMU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Excellent VM / emulator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Cross platform compatibility (macOS, PC, decent x86-64 emulation on Apple Silicon)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Easy to juggle with disk images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Kgdb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FreeBSD GENERIC-DEBUG kernel with asserts disabled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nooptions INVARIANTS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nooptions INVARIANT_SUPPORT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sshfs mount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0" title="apt-compilation-time-for-FreeBSD-kern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0" y="2100263"/>
            <a:ext cx="704850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0" title="beasti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3225" y="3127638"/>
            <a:ext cx="1630573" cy="1795462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0"/>
          <p:cNvSpPr/>
          <p:nvPr/>
        </p:nvSpPr>
        <p:spPr>
          <a:xfrm>
            <a:off x="5363950" y="3324945"/>
            <a:ext cx="330900" cy="3243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0"/>
          <p:cNvSpPr txBox="1"/>
          <p:nvPr/>
        </p:nvSpPr>
        <p:spPr>
          <a:xfrm>
            <a:off x="4857800" y="3179925"/>
            <a:ext cx="8709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</a:rPr>
              <a:t>🤘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Exploit development environment: debugging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r>
              <a:rPr baseline="30000" lang="en-GB"/>
              <a:t>st</a:t>
            </a:r>
            <a:r>
              <a:rPr lang="en-GB"/>
              <a:t> attempt: using debug kernel + offline debugging of kernel crash dump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51" title="490028266-cb33a2e4-7810-410f-92d6-c1f5e175dad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450" y="1558500"/>
            <a:ext cx="7460189" cy="35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1" title="490035815-fe661d8c-2560-49a6-bd5e-53a3cd7557a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645" y="1558500"/>
            <a:ext cx="5620705" cy="35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About?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technical deep dive into the security boundaries of FreeBSD jails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Focused on escape techniques, attack surfaces, and hardening lessons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Exploit development environment: debugging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r>
              <a:rPr baseline="30000" lang="en-GB"/>
              <a:t>nd</a:t>
            </a:r>
            <a:r>
              <a:rPr lang="en-GB"/>
              <a:t> attempt: using debug kernel + online debugging from second VM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Chapter 10 Kernel Debugging of the FreeBSD Developers’ Handbook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Uses serial link =&gt; emulate with QEMU over TCP via host machine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Mind your MAC addresses!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Try to understand what you’re doing to avoid rookie mistakes.</a:t>
            </a:r>
            <a:br>
              <a:rPr lang="en-GB"/>
            </a:br>
            <a:r>
              <a:rPr lang="en-GB"/>
              <a:t>Case in point: symbols mismatch debacle (issue #58)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Exploit development environment: debugging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r>
              <a:rPr baseline="30000" lang="en-GB"/>
              <a:t>rd</a:t>
            </a:r>
            <a:r>
              <a:rPr lang="en-GB"/>
              <a:t> attempt: clone target VM from debugger VM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Don’t copy a custom built debug kernel from the target to the debugger and expect symbols to just magically align. Just build a debug kernel and duplicate the QEMU disk image to use as debugger VM.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See VM setup guide in repository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4" title="Finallly fixed debugger setu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00" y="0"/>
            <a:ext cx="79202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Exploit 1: unbounded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malloc()</a:t>
            </a:r>
            <a:r>
              <a:rPr lang="en-GB"/>
              <a:t> in dummynet (#9)</a:t>
            </a:r>
            <a:endParaRPr/>
          </a:p>
        </p:txBody>
      </p:sp>
      <p:sp>
        <p:nvSpPr>
          <p:cNvPr id="329" name="Google Shape;329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My first ever kernel exploit 🥳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Crafted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setsockopt()</a:t>
            </a:r>
            <a:r>
              <a:rPr lang="en-GB"/>
              <a:t> call triggers unbounded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malloc()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Leads to a kernel panic on low resource machines or </a:t>
            </a:r>
            <a:r>
              <a:rPr lang="en-GB"/>
              <a:t>when used in a </a:t>
            </a:r>
            <a:r>
              <a:rPr b="1" lang="en-GB"/>
              <a:t>multithreading</a:t>
            </a:r>
            <a:r>
              <a:rPr lang="en-GB"/>
              <a:t> scenario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easily be weaponized as a DoS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Combination of user supplied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-GB"/>
              <a:t> value with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M_WAITOK</a:t>
            </a:r>
            <a:r>
              <a:rPr lang="en-GB"/>
              <a:t> type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malloc()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Exploit 1: unbounded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malloc()</a:t>
            </a:r>
            <a:r>
              <a:rPr lang="en-GB"/>
              <a:t> in dummynet (#9)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56" title="Screenshot 2025-12-18 at 20.57.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377" y="1017725"/>
            <a:ext cx="5833246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Exploit 1: unbounded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malloc()</a:t>
            </a:r>
            <a:r>
              <a:rPr lang="en-GB"/>
              <a:t> in dummynet (#9)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57" title="Screenshot 2025-12-18 at 20.29.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4715170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7" title="Screenshot 2025-12-18 at 20.33.4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0250" y="2994325"/>
            <a:ext cx="6401624" cy="2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Exploit 1: unbounded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malloc()</a:t>
            </a:r>
            <a:r>
              <a:rPr lang="en-GB"/>
              <a:t> in dummynet (#9)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58" title="Screenshot 2025-09-08 at 13.41.5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022" y="1017725"/>
            <a:ext cx="4525957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320"/>
              <a:t>Exploit 2: unbounded </a:t>
            </a:r>
            <a:r>
              <a:rPr lang="en-GB" sz="2320">
                <a:latin typeface="Courier New"/>
                <a:ea typeface="Courier New"/>
                <a:cs typeface="Courier New"/>
                <a:sym typeface="Courier New"/>
              </a:rPr>
              <a:t>malloc()</a:t>
            </a:r>
            <a:r>
              <a:rPr lang="en-GB" sz="2320"/>
              <a:t> in </a:t>
            </a:r>
            <a:r>
              <a:rPr lang="en-GB" sz="2320">
                <a:latin typeface="Courier New"/>
                <a:ea typeface="Courier New"/>
                <a:cs typeface="Courier New"/>
                <a:sym typeface="Courier New"/>
              </a:rPr>
              <a:t>IP_FW_TABLE_LIST</a:t>
            </a:r>
            <a:r>
              <a:rPr lang="en-GB" sz="2320"/>
              <a:t> (#9)</a:t>
            </a:r>
            <a:endParaRPr sz="2320"/>
          </a:p>
          <a:p>
            <a:pPr indent="0" lvl="0" marL="0" marR="76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6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  <p:sp>
        <p:nvSpPr>
          <p:cNvPr id="354" name="Google Shape;354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Similar bug to the one used by exploit 1 but leveraging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getsockopt() </a:t>
            </a:r>
            <a:r>
              <a:rPr lang="en-GB"/>
              <a:t>instead of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setsockopt(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also be easily weaponized as a DoS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Combination of user supplied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-GB"/>
              <a:t> value with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M_WAITOK</a:t>
            </a:r>
            <a:r>
              <a:rPr lang="en-GB"/>
              <a:t> type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malloc()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672"/>
              <a:buFont typeface="Arial"/>
              <a:buNone/>
            </a:pPr>
            <a:r>
              <a:rPr lang="en-GB" sz="2320"/>
              <a:t>Exploit 2: unbounded </a:t>
            </a:r>
            <a:r>
              <a:rPr lang="en-GB" sz="2320">
                <a:latin typeface="Courier New"/>
                <a:ea typeface="Courier New"/>
                <a:cs typeface="Courier New"/>
                <a:sym typeface="Courier New"/>
              </a:rPr>
              <a:t>malloc()</a:t>
            </a:r>
            <a:r>
              <a:rPr lang="en-GB" sz="2320"/>
              <a:t> in </a:t>
            </a:r>
            <a:r>
              <a:rPr lang="en-GB" sz="2320">
                <a:latin typeface="Courier New"/>
                <a:ea typeface="Courier New"/>
                <a:cs typeface="Courier New"/>
                <a:sym typeface="Courier New"/>
              </a:rPr>
              <a:t>IP_FW_TABLE_LIST</a:t>
            </a:r>
            <a:r>
              <a:rPr lang="en-GB" sz="2320"/>
              <a:t> (#9)</a:t>
            </a:r>
            <a:endParaRPr sz="2320"/>
          </a:p>
          <a:p>
            <a:pPr indent="0" lvl="0" marL="0" marR="76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160">
              <a:solidFill>
                <a:srgbClr val="1F232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60" title="Screenshot 2025-12-18 at 21.26.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709" y="1017725"/>
            <a:ext cx="7952582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672"/>
              <a:buFont typeface="Arial"/>
              <a:buNone/>
            </a:pPr>
            <a:r>
              <a:rPr lang="en-GB" sz="2320"/>
              <a:t>Exploit 2: unbounded </a:t>
            </a:r>
            <a:r>
              <a:rPr lang="en-GB" sz="2320">
                <a:latin typeface="Courier New"/>
                <a:ea typeface="Courier New"/>
                <a:cs typeface="Courier New"/>
                <a:sym typeface="Courier New"/>
              </a:rPr>
              <a:t>malloc()</a:t>
            </a:r>
            <a:r>
              <a:rPr lang="en-GB" sz="2320"/>
              <a:t> in </a:t>
            </a:r>
            <a:r>
              <a:rPr lang="en-GB" sz="2320">
                <a:latin typeface="Courier New"/>
                <a:ea typeface="Courier New"/>
                <a:cs typeface="Courier New"/>
                <a:sym typeface="Courier New"/>
              </a:rPr>
              <a:t>IP_FW_TABLE_LIST</a:t>
            </a:r>
            <a:r>
              <a:rPr lang="en-GB" sz="2320"/>
              <a:t> (#9)</a:t>
            </a:r>
            <a:endParaRPr sz="2320"/>
          </a:p>
          <a:p>
            <a:pPr indent="0" lvl="0" marL="0" marR="76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160">
              <a:solidFill>
                <a:srgbClr val="1F232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61" title="Screenshot 2025-12-27 at 12.47.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3813541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1" title="Screenshot 2025-12-27 at 12.48.3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4125" y="3701625"/>
            <a:ext cx="6801701" cy="334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Intro stuff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Issues / bugs and exploits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Observations, conclusion &amp; call to action 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413"/>
              <a:buFont typeface="Arial"/>
              <a:buNone/>
            </a:pPr>
            <a:r>
              <a:rPr lang="en-GB" sz="2320"/>
              <a:t>Exploit 2: unbounded </a:t>
            </a:r>
            <a:r>
              <a:rPr lang="en-GB" sz="2320">
                <a:latin typeface="Courier New"/>
                <a:ea typeface="Courier New"/>
                <a:cs typeface="Courier New"/>
                <a:sym typeface="Courier New"/>
              </a:rPr>
              <a:t>malloc()</a:t>
            </a:r>
            <a:r>
              <a:rPr lang="en-GB" sz="2320"/>
              <a:t> in </a:t>
            </a:r>
            <a:r>
              <a:rPr lang="en-GB" sz="2320">
                <a:latin typeface="Courier New"/>
                <a:ea typeface="Courier New"/>
                <a:cs typeface="Courier New"/>
                <a:sym typeface="Courier New"/>
              </a:rPr>
              <a:t>IP_FW_TABLE_LIST</a:t>
            </a:r>
            <a:r>
              <a:rPr lang="en-GB" sz="2320"/>
              <a:t> (#9)</a:t>
            </a:r>
            <a:endParaRPr sz="23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62" title="Screenshot 2025-09-09 at 12.42.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413" y="1044462"/>
            <a:ext cx="4971175" cy="409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420"/>
              <a:t>Exploit 3: stack buffer overflow in </a:t>
            </a:r>
            <a:r>
              <a:rPr lang="en-GB" sz="2420">
                <a:latin typeface="Courier New"/>
                <a:ea typeface="Courier New"/>
                <a:cs typeface="Courier New"/>
                <a:sym typeface="Courier New"/>
              </a:rPr>
              <a:t>ipf_sync_write()</a:t>
            </a:r>
            <a:r>
              <a:rPr lang="en-GB" sz="2420"/>
              <a:t>(#13)</a:t>
            </a:r>
            <a:endParaRPr sz="2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20"/>
          </a:p>
        </p:txBody>
      </p:sp>
      <p:sp>
        <p:nvSpPr>
          <p:cNvPr id="379" name="Google Shape;379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Allocation of fixed 2048-byte stack buffer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 validation on user-supplied length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Triggers classic stack smash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Good candidate for taking over code execution 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Used in comprehensive exploit later on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400"/>
              <a:t>Exploit 3: stack buffer overflow in </a:t>
            </a:r>
            <a:r>
              <a:rPr lang="en-GB" sz="2400">
                <a:latin typeface="Courier New"/>
                <a:ea typeface="Courier New"/>
                <a:cs typeface="Courier New"/>
                <a:sym typeface="Courier New"/>
              </a:rPr>
              <a:t>ipf_sync_write()</a:t>
            </a:r>
            <a:r>
              <a:rPr lang="en-GB" sz="2400"/>
              <a:t>(#13)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64" title="screenshot-2025-09-15_14-14-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57" y="918225"/>
            <a:ext cx="9004686" cy="422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320"/>
              <a:t>Exploit 4: copyout size mismatch in </a:t>
            </a:r>
            <a:r>
              <a:rPr lang="en-GB" sz="2320">
                <a:latin typeface="Courier New"/>
                <a:ea typeface="Courier New"/>
                <a:cs typeface="Courier New"/>
                <a:sym typeface="Courier New"/>
              </a:rPr>
              <a:t>carp_ioctl_get()</a:t>
            </a:r>
            <a:r>
              <a:rPr lang="en-GB" sz="2320"/>
              <a:t> (#50)</a:t>
            </a:r>
            <a:endParaRPr sz="23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391" name="Google Shape;391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Attempt to avoid out-of-bounds write, backfires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Causes kernel to unintentionally return </a:t>
            </a:r>
            <a:r>
              <a:rPr b="1" lang="en-GB"/>
              <a:t>more</a:t>
            </a:r>
            <a:r>
              <a:rPr lang="en-GB"/>
              <a:t> data from memory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Multiple carp interfaces technically not possible by design or because of a subtle locking bug, but can be worked around in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be leveraged to leak the stack cookie </a:t>
            </a:r>
            <a:r>
              <a:rPr lang="en-GB"/>
              <a:t>(and will be 😎)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Used in comprehensive exploit later on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8993"/>
              <a:buFont typeface="Arial"/>
              <a:buNone/>
            </a:pPr>
            <a:r>
              <a:rPr lang="en-GB" sz="2538"/>
              <a:t>Exploit 4: copyout size mismatch in </a:t>
            </a:r>
            <a:r>
              <a:rPr lang="en-GB" sz="2538">
                <a:latin typeface="Courier New"/>
                <a:ea typeface="Courier New"/>
                <a:cs typeface="Courier New"/>
                <a:sym typeface="Courier New"/>
              </a:rPr>
              <a:t>carp_ioctl_get()</a:t>
            </a:r>
            <a:r>
              <a:rPr lang="en-GB" sz="2538"/>
              <a:t> (#50)</a:t>
            </a:r>
            <a:endParaRPr sz="253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66" title="Screenshot 2025-10-10 at 13.50.34 (stack cookie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939365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6" title="Screenshot 2025-10-10 at 13.50.34 (stack cookie) 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85814"/>
            <a:ext cx="8991601" cy="1959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672"/>
              <a:buFont typeface="Arial"/>
              <a:buNone/>
            </a:pPr>
            <a:r>
              <a:rPr lang="en-GB" sz="2320"/>
              <a:t>Exploit 5: comprehensive proof of concept</a:t>
            </a:r>
            <a:endParaRPr sz="23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Goal: full host machine takeover from a compromised jail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Leverages exploitation of multiple bugs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good proof of concept to show what is possible when (jail) assumptions don’t hold up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413"/>
              <a:buFont typeface="Arial"/>
              <a:buNone/>
            </a:pPr>
            <a:r>
              <a:rPr lang="en-GB" sz="2320"/>
              <a:t>Exploit 5: comprehensive proof of concept</a:t>
            </a:r>
            <a:endParaRPr sz="23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Constraints to deal with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Stack protection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Non-executable memory =&gt; can’t inject shellcode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SMEP (</a:t>
            </a:r>
            <a:r>
              <a:rPr b="1" lang="en-GB"/>
              <a:t>S</a:t>
            </a:r>
            <a:r>
              <a:rPr lang="en-GB"/>
              <a:t>upervisor </a:t>
            </a:r>
            <a:r>
              <a:rPr b="1" lang="en-GB"/>
              <a:t>M</a:t>
            </a:r>
            <a:r>
              <a:rPr lang="en-GB"/>
              <a:t>ode </a:t>
            </a:r>
            <a:r>
              <a:rPr b="1" lang="en-GB"/>
              <a:t>E</a:t>
            </a:r>
            <a:r>
              <a:rPr lang="en-GB"/>
              <a:t>xecution </a:t>
            </a:r>
            <a:r>
              <a:rPr b="1" lang="en-GB"/>
              <a:t>P</a:t>
            </a:r>
            <a:r>
              <a:rPr lang="en-GB"/>
              <a:t>revention)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Can’t jump to instructions in userland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SMAP (</a:t>
            </a:r>
            <a:r>
              <a:rPr b="1" lang="en-GB"/>
              <a:t>S</a:t>
            </a:r>
            <a:r>
              <a:rPr lang="en-GB"/>
              <a:t>upervisor </a:t>
            </a:r>
            <a:r>
              <a:rPr b="1" lang="en-GB"/>
              <a:t>M</a:t>
            </a:r>
            <a:r>
              <a:rPr lang="en-GB"/>
              <a:t>ode </a:t>
            </a:r>
            <a:r>
              <a:rPr b="1" lang="en-GB"/>
              <a:t>A</a:t>
            </a:r>
            <a:r>
              <a:rPr lang="en-GB"/>
              <a:t>ccess </a:t>
            </a:r>
            <a:r>
              <a:rPr b="1" lang="en-GB"/>
              <a:t>P</a:t>
            </a:r>
            <a:r>
              <a:rPr lang="en-GB"/>
              <a:t>revention)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Can’t read or write data from/to userland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413"/>
              <a:buFont typeface="Arial"/>
              <a:buNone/>
            </a:pPr>
            <a:r>
              <a:rPr lang="en-GB" sz="2320"/>
              <a:t>Exploit 5: comprehensive proof of concept</a:t>
            </a:r>
            <a:endParaRPr sz="23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Stack protection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Enabled by default for the kernel in FreeBSD-8.0-current-200811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Instruction pointer sits behind a stack cookie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Can’t overwrite one without overwriting the other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 the context of linear overflows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Triggers a kernel panic =&gt; game over</a:t>
            </a:r>
            <a:endParaRPr/>
          </a:p>
        </p:txBody>
      </p:sp>
      <p:pic>
        <p:nvPicPr>
          <p:cNvPr id="417" name="Google Shape;417;p69" title="__stack_chk_fail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850" y="804500"/>
            <a:ext cx="6080300" cy="35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0"/>
              <a:t>Exploit 5: comprehensive proof of concept</a:t>
            </a:r>
            <a:endParaRPr sz="23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Stack protection (continued)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Fortunately the kernel stack cookie is a global value set at boot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Solution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⇒"/>
            </a:pPr>
            <a:r>
              <a:rPr lang="en-GB"/>
              <a:t>somehow l</a:t>
            </a:r>
            <a:r>
              <a:rPr lang="en-GB"/>
              <a:t>eak the stack cookie value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⇒"/>
            </a:pPr>
            <a:r>
              <a:rPr lang="en-GB"/>
              <a:t>replace overwritten value during the stack smash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⇒"/>
            </a:pPr>
            <a:r>
              <a:rPr lang="en-GB"/>
              <a:t>profit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Bug #50 (copyout size mismatch in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carp_ioctl_get()</a:t>
            </a:r>
            <a:r>
              <a:rPr lang="en-GB"/>
              <a:t>), exploit 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⇒"/>
            </a:pPr>
            <a:r>
              <a:rPr lang="en-GB"/>
              <a:t>Perfect candidate for leaking the stack cookie from kernel memory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71" title="Screenshot 2025-12-19 at 10.48.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675" y="179825"/>
            <a:ext cx="4806650" cy="46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Many thanks to the FreeBSD security team 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Ed Maste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Mark Johnston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Dag-Erling Smørgrav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Gordon Tetlow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Philip Paeps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Kristof Provost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72" title="Screenshot 2025-12-19 at 12.05.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9007"/>
            <a:ext cx="8839200" cy="2525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0"/>
              <a:t>Exploit 5: comprehensive proof of concept</a:t>
            </a:r>
            <a:endParaRPr sz="23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73"/>
          <p:cNvSpPr txBox="1"/>
          <p:nvPr>
            <p:ph idx="1" type="body"/>
          </p:nvPr>
        </p:nvSpPr>
        <p:spPr>
          <a:xfrm>
            <a:off x="311700" y="1152475"/>
            <a:ext cx="8520600" cy="3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Non-executable kernel memory and</a:t>
            </a:r>
            <a:br>
              <a:rPr lang="en-GB"/>
            </a:br>
            <a:r>
              <a:rPr lang="en-GB"/>
              <a:t>SMEP</a:t>
            </a:r>
            <a:endParaRPr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/>
              <a:t>C</a:t>
            </a:r>
            <a:r>
              <a:rPr b="1" lang="en-GB" sz="1700"/>
              <a:t>an’t</a:t>
            </a:r>
            <a:r>
              <a:rPr lang="en-GB" sz="1700"/>
              <a:t> inject our own instructions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Non-exec pages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/>
              <a:t>C</a:t>
            </a:r>
            <a:r>
              <a:rPr b="1" lang="en-GB" sz="1700"/>
              <a:t>an’t</a:t>
            </a:r>
            <a:r>
              <a:rPr lang="en-GB" sz="1700"/>
              <a:t> jump to somewhere useful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In userland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/>
              <a:t>Can</a:t>
            </a:r>
            <a:r>
              <a:rPr lang="en-GB" sz="1700"/>
              <a:t> jump to kernel functions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kern_kldload()</a:t>
            </a:r>
            <a:r>
              <a:rPr lang="en-GB" sz="1700"/>
              <a:t> =&gt; load our very</a:t>
            </a:r>
            <a:br>
              <a:rPr lang="en-GB" sz="1700"/>
            </a:br>
            <a:r>
              <a:rPr lang="en-GB" sz="1700"/>
              <a:t>own kernel module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Continue exploitation and cleanup</a:t>
            </a:r>
            <a:br>
              <a:rPr lang="en-GB" sz="1700"/>
            </a:br>
            <a:r>
              <a:rPr lang="en-GB" sz="1700"/>
              <a:t>with C code</a:t>
            </a:r>
            <a:endParaRPr sz="1700"/>
          </a:p>
        </p:txBody>
      </p:sp>
      <p:pic>
        <p:nvPicPr>
          <p:cNvPr id="440" name="Google Shape;440;p73" title="kern_kld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450" y="1257000"/>
            <a:ext cx="4415850" cy="33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74" title="Screenshot 2025-12-27 at 13.47.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8" y="2766414"/>
            <a:ext cx="8839204" cy="107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74" title="Screenshot 2025-12-27 at 13.50.3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6736"/>
            <a:ext cx="8839202" cy="905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75" title="Screenshot 2025-12-19 at 12.22.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318" y="152401"/>
            <a:ext cx="4685015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75" title="patche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66530"/>
            <a:ext cx="4258326" cy="181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413"/>
              <a:buFont typeface="Arial"/>
              <a:buNone/>
            </a:pPr>
            <a:r>
              <a:rPr lang="en-GB" sz="2320"/>
              <a:t>Exploit 5: comprehensive proof of concept</a:t>
            </a:r>
            <a:endParaRPr sz="23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SMAP (</a:t>
            </a:r>
            <a:r>
              <a:rPr b="1" lang="en-GB"/>
              <a:t>S</a:t>
            </a:r>
            <a:r>
              <a:rPr lang="en-GB"/>
              <a:t>upervisor </a:t>
            </a:r>
            <a:r>
              <a:rPr b="1" lang="en-GB"/>
              <a:t>M</a:t>
            </a:r>
            <a:r>
              <a:rPr lang="en-GB"/>
              <a:t>ode </a:t>
            </a:r>
            <a:r>
              <a:rPr b="1" lang="en-GB"/>
              <a:t>A</a:t>
            </a:r>
            <a:r>
              <a:rPr lang="en-GB"/>
              <a:t>ccess </a:t>
            </a:r>
            <a:r>
              <a:rPr b="1" lang="en-GB"/>
              <a:t>P</a:t>
            </a:r>
            <a:r>
              <a:rPr lang="en-GB"/>
              <a:t>revention)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Parameters for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kern_kldload()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*td</a:t>
            </a:r>
            <a:r>
              <a:rPr lang="en-GB"/>
              <a:t> =&gt; current thread descriptor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*file</a:t>
            </a:r>
            <a:r>
              <a:rPr lang="en-GB"/>
              <a:t> =&gt; pointer to string containing full path to kernel module binary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*fileid</a:t>
            </a:r>
            <a:r>
              <a:rPr lang="en-GB"/>
              <a:t> =&gt; output parameter of no interest to us and can be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0"/>
              <a:t>Exploit 5: comprehensive proof of concept</a:t>
            </a:r>
            <a:endParaRPr sz="23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SMAP (continued)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*td</a:t>
            </a:r>
            <a:r>
              <a:rPr lang="en-GB"/>
              <a:t> argument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Current thread context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</a:t>
            </a:r>
            <a:r>
              <a:rPr lang="en-GB" sz="1700"/>
              <a:t>urprisingly easy to get via a userland call to </a:t>
            </a: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sysctl(KERN_PROC_PI</a:t>
            </a: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D)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Get the value from </a:t>
            </a: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kp.ki_tdaddr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Put it somewhere in our buffer overflow data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Our stack overflow puts it in kernel memory, right where </a:t>
            </a: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kern_kldload()</a:t>
            </a:r>
            <a:r>
              <a:rPr lang="en-GB" sz="1700"/>
              <a:t> expects it =&gt; SMAP mischief managed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Found by Ilja in Phrack #60: “Smashing The Kernel Stack For Fun And Profit” by Sinan "noir" Eren from 2002 (https://phrack.org/issues/60/6#article)</a:t>
            </a:r>
            <a:endParaRPr sz="17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78" title="Screenshot 2025-12-19 at 11.56.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968" y="152400"/>
            <a:ext cx="601806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79" title="Screenshot 2025-12-27 at 13.52.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2100093"/>
            <a:ext cx="8839203" cy="943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0"/>
              <a:t>Exploit 5: comprehensive proof of concept</a:t>
            </a:r>
            <a:endParaRPr sz="23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SMAP (continued)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*file</a:t>
            </a:r>
            <a:r>
              <a:rPr lang="en-GB"/>
              <a:t> argument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Needs to point to string in kernel memory, not userland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We call our good friend </a:t>
            </a: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sysctl(KERN_PROC_PID)</a:t>
            </a:r>
            <a:r>
              <a:rPr lang="en-GB" sz="1600"/>
              <a:t>again, this time get the kernel pointer to the arguments passed into the program from the command line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Pass the path to the kernel module string as exploit argument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Call </a:t>
            </a: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sysctl(KERN_PROC_PID)</a:t>
            </a:r>
            <a:r>
              <a:rPr lang="en-GB" sz="1600"/>
              <a:t> and get address from </a:t>
            </a: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kp.ki_args + 50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Put the address somewhere in our buffer overflow data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Our stack overflow puts it in kernel memory, right where </a:t>
            </a: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kern_kldload()</a:t>
            </a:r>
            <a:r>
              <a:rPr lang="en-GB" sz="1600"/>
              <a:t> expects it =&gt; SMAP once again bypassed</a:t>
            </a:r>
            <a:endParaRPr sz="1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81" title="Screenshot 2025-12-19 at 12.02.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7282"/>
            <a:ext cx="8839200" cy="968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Standing on the shoulders of giants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Esa Etelavuori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Sinan “noir” Eren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Silvio Cesare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Joel Eriksson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Claes Nyberg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Christer Öberg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Przemysław Frasunek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argp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Neil Kettle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K3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M00nbsd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CTurt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ChatGPT (When it’s not making stuff up :))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82" title="Screenshot 2025-12-19 at 11.59.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968" y="152400"/>
            <a:ext cx="601806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83" title="Screenshot 2025-12-27 at 13.59.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1981541"/>
            <a:ext cx="8839198" cy="1180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0"/>
              <a:t>Exploit 5: comprehensive proof of concept</a:t>
            </a:r>
            <a:endParaRPr sz="23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SMAP (continued)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*fileid</a:t>
            </a:r>
            <a:r>
              <a:rPr lang="en-GB"/>
              <a:t> argument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Output argument of no interest to us and can be </a:t>
            </a: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Ensure that location in our overflow buffer contains a </a:t>
            </a: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85" title="Screenshot 2025-12-27 at 14.00.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2085230"/>
            <a:ext cx="8839198" cy="973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0"/>
              <a:t>Exploit 5: comprehensive proof of concept</a:t>
            </a:r>
            <a:endParaRPr/>
          </a:p>
        </p:txBody>
      </p:sp>
      <p:sp>
        <p:nvSpPr>
          <p:cNvPr id="512" name="Google Shape;512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 kernel module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Why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Convenience of C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Full kernel privileges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Clean up mess made by stack smash to make sure we don’t crash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Take total control of host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0"/>
              <a:t>Exploit 5: comprehensive proof of concept</a:t>
            </a:r>
            <a:endParaRPr/>
          </a:p>
        </p:txBody>
      </p:sp>
      <p:sp>
        <p:nvSpPr>
          <p:cNvPr id="518" name="Google Shape;518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 kernel module (continued)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Tasks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Report progress back to exploit in userland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Escape the jail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Clean up from exploit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0"/>
              <a:t>Exploit 5: comprehensive proof of concept</a:t>
            </a:r>
            <a:endParaRPr/>
          </a:p>
        </p:txBody>
      </p:sp>
      <p:sp>
        <p:nvSpPr>
          <p:cNvPr id="524" name="Google Shape;524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 kernel module (continued)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Report progress back to exploit in userland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Exploit maps memory in userland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Module establishes access to user memory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Module uses </a:t>
            </a:r>
            <a:r>
              <a:rPr lang="en-GB"/>
              <a:t>memory to pass messages to userland instead of spilling the beans in the host’s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/dev/console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Exploit dispatches messages from module to attacker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0"/>
              <a:t>Exploit maps memory in userland</a:t>
            </a:r>
            <a:endParaRPr sz="2320"/>
          </a:p>
        </p:txBody>
      </p:sp>
      <p:pic>
        <p:nvPicPr>
          <p:cNvPr id="530" name="Google Shape;530;p89" title="Screenshot 2025-12-19 at 13.15.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881" y="1170125"/>
            <a:ext cx="476223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0"/>
              <a:t>Module establishes access to user memory</a:t>
            </a:r>
            <a:endParaRPr sz="2320"/>
          </a:p>
        </p:txBody>
      </p:sp>
      <p:pic>
        <p:nvPicPr>
          <p:cNvPr id="536" name="Google Shape;536;p90" title="Screenshot 2025-12-19 at 13.23.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524" y="1170125"/>
            <a:ext cx="696695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0"/>
              <a:t>Module uses memory to pass messages to userland</a:t>
            </a:r>
            <a:endParaRPr sz="2320"/>
          </a:p>
        </p:txBody>
      </p:sp>
      <p:pic>
        <p:nvPicPr>
          <p:cNvPr id="542" name="Google Shape;542;p91" title="Screenshot 2025-12-19 at 13.25.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05" y="1170125"/>
            <a:ext cx="532399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91" title="Screenshot 2025-12-19 at 13.27.4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700" y="1748225"/>
            <a:ext cx="3740600" cy="1647050"/>
          </a:xfrm>
          <a:prstGeom prst="rect">
            <a:avLst/>
          </a:prstGeom>
          <a:noFill/>
          <a:ln>
            <a:noFill/>
          </a:ln>
          <a:effectLst>
            <a:outerShdw blurRad="1014413" rotWithShape="0" algn="bl">
              <a:srgbClr val="000000">
                <a:alpha val="78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 / why?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Been wondering about the security of FreeBSD jails for ~25 years or so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Ever since they came out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Finally found some time to look into this earlier this year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Michael was doing some FreeBSD security / sysadmin work this year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We started talking about FreeBSD jails and </a:t>
            </a:r>
            <a:r>
              <a:rPr lang="en-GB"/>
              <a:t>security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Started collaborating on research a couple of days later 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0"/>
              <a:t>Exploit dispatches messages from module</a:t>
            </a:r>
            <a:endParaRPr sz="2320"/>
          </a:p>
        </p:txBody>
      </p:sp>
      <p:pic>
        <p:nvPicPr>
          <p:cNvPr id="549" name="Google Shape;549;p92" title="Screenshot 2025-12-19 at 13.18.4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444" y="1170125"/>
            <a:ext cx="715711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0"/>
              <a:t>Exploit 5: comprehensive proof of concept</a:t>
            </a:r>
            <a:endParaRPr/>
          </a:p>
        </p:txBody>
      </p:sp>
      <p:sp>
        <p:nvSpPr>
          <p:cNvPr id="555" name="Google Shape;555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 kernel module (continued)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Escape the jail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Unjail </a:t>
            </a:r>
            <a:r>
              <a:rPr lang="en-GB"/>
              <a:t>processes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</a:t>
            </a:r>
            <a:r>
              <a:rPr lang="en-GB"/>
              <a:t>xploit (current process)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Shell that initiated the exploit (parent process)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Change chroot to host root (/) for current and parent processes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0"/>
              <a:t>Unjail processes</a:t>
            </a:r>
            <a:endParaRPr/>
          </a:p>
        </p:txBody>
      </p:sp>
      <p:pic>
        <p:nvPicPr>
          <p:cNvPr id="561" name="Google Shape;561;p94" title="Screenshot 2025-12-19 at 13.32.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318" y="1170125"/>
            <a:ext cx="420736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0"/>
              <a:t>Change chroot to host root (/)</a:t>
            </a:r>
            <a:endParaRPr/>
          </a:p>
        </p:txBody>
      </p:sp>
      <p:pic>
        <p:nvPicPr>
          <p:cNvPr id="567" name="Google Shape;567;p95" title="Screenshot 2025-12-19 at 13.37.3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941" y="1170125"/>
            <a:ext cx="591811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0"/>
              <a:t>Exploit 5: comprehensive proof of concept</a:t>
            </a:r>
            <a:endParaRPr/>
          </a:p>
        </p:txBody>
      </p:sp>
      <p:sp>
        <p:nvSpPr>
          <p:cNvPr id="573" name="Google Shape;573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 kernel module (continued)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Clean up from exploit</a:t>
            </a:r>
            <a:endParaRPr/>
          </a:p>
        </p:txBody>
      </p:sp>
      <p:pic>
        <p:nvPicPr>
          <p:cNvPr id="574" name="Google Shape;574;p96" title="pied-pip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763" y="1980996"/>
            <a:ext cx="4972475" cy="27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0"/>
              <a:t>Exploit 5: comprehensive proof of concept</a:t>
            </a:r>
            <a:endParaRPr/>
          </a:p>
        </p:txBody>
      </p:sp>
      <p:sp>
        <p:nvSpPr>
          <p:cNvPr id="580" name="Google Shape;580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 kernel module (continued)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Clean up from exploit</a:t>
            </a:r>
            <a:endParaRPr/>
          </a:p>
        </p:txBody>
      </p:sp>
      <p:sp>
        <p:nvSpPr>
          <p:cNvPr id="581" name="Google Shape;581;p97"/>
          <p:cNvSpPr txBox="1"/>
          <p:nvPr>
            <p:ph idx="1" type="body"/>
          </p:nvPr>
        </p:nvSpPr>
        <p:spPr>
          <a:xfrm>
            <a:off x="311700" y="2109100"/>
            <a:ext cx="8520600" cy="26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Report to userland exploit that we’re done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Unmap userland memory used for passing messages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Unlock the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&amp;Giant</a:t>
            </a:r>
            <a:r>
              <a:rPr lang="en-GB"/>
              <a:t> (twice, for some reason??)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Take a page from Linux’ book and </a:t>
            </a:r>
            <a:r>
              <a:rPr i="1" lang="en-GB"/>
              <a:t>oops</a:t>
            </a:r>
            <a:r>
              <a:rPr lang="en-GB"/>
              <a:t> out of here with a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thread_exit()</a:t>
            </a:r>
            <a:r>
              <a:rPr lang="en-GB"/>
              <a:t> because we’re lazy and don’t want to do the cleanup ourselves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0"/>
              <a:t>Report to userland exploit that we’re done</a:t>
            </a:r>
            <a:endParaRPr sz="2320"/>
          </a:p>
        </p:txBody>
      </p:sp>
      <p:pic>
        <p:nvPicPr>
          <p:cNvPr id="587" name="Google Shape;587;p98" title="Screenshot 2025-12-19 at 14.16.4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137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0"/>
              <a:t>Finish cleanup</a:t>
            </a:r>
            <a:endParaRPr sz="2320"/>
          </a:p>
        </p:txBody>
      </p:sp>
      <p:grpSp>
        <p:nvGrpSpPr>
          <p:cNvPr id="593" name="Google Shape;593;p99"/>
          <p:cNvGrpSpPr/>
          <p:nvPr/>
        </p:nvGrpSpPr>
        <p:grpSpPr>
          <a:xfrm>
            <a:off x="2059451" y="1170125"/>
            <a:ext cx="5025099" cy="3820975"/>
            <a:chOff x="152400" y="1170125"/>
            <a:chExt cx="5025099" cy="3820975"/>
          </a:xfrm>
        </p:grpSpPr>
        <p:pic>
          <p:nvPicPr>
            <p:cNvPr id="594" name="Google Shape;594;p99" title="Screenshot 2025-12-19 at 14.19.45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170125"/>
              <a:ext cx="4943934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99" title="whoopsie.jp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89124" y="3533950"/>
              <a:ext cx="1488375" cy="103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6" name="Google Shape;596;p99"/>
            <p:cNvSpPr/>
            <p:nvPr/>
          </p:nvSpPr>
          <p:spPr>
            <a:xfrm rot="10279957">
              <a:off x="2016981" y="4464079"/>
              <a:ext cx="1592588" cy="256392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0"/>
              <a:t>Exploit 5: comprehensive proof of concept</a:t>
            </a:r>
            <a:endParaRPr/>
          </a:p>
        </p:txBody>
      </p:sp>
      <p:sp>
        <p:nvSpPr>
          <p:cNvPr id="602" name="Google Shape;602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Side note: interesting timed panic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Happens ~60 seconds after execution of exploit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Caused by expiration event in ipfw_nat table because our fake header created a (corrupt) entry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Solution =&gt; change header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CMD</a:t>
            </a:r>
            <a:r>
              <a:rPr lang="en-GB"/>
              <a:t> from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GB"/>
              <a:t> to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UPDATE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  <a:r>
              <a:rPr lang="en-GB"/>
              <a:t>ock order reversal panic in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ipf_nat_delete()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08" name="Google Shape;608;p101" title="Screenshot 2025-12-19 at 17.00.5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462" y="1017725"/>
            <a:ext cx="6353075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Assumptions </a:t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Assume a compromised jail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a jailed root escape the jail and get access to the host?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are the risks? 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Lock order reversal panic in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ipf_nat_delete()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4" name="Google Shape;614;p102" title="Screenshot 2025-12-19 at 17.03.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1119"/>
            <a:ext cx="8839197" cy="581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Overflow buffer data offsets</a:t>
            </a:r>
            <a:endParaRPr/>
          </a:p>
        </p:txBody>
      </p:sp>
      <p:pic>
        <p:nvPicPr>
          <p:cNvPr id="620" name="Google Shape;620;p103" title="all-about-the-informatio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191" y="1170125"/>
            <a:ext cx="702361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Overflow buffer data offsets</a:t>
            </a:r>
            <a:endParaRPr/>
          </a:p>
        </p:txBody>
      </p:sp>
      <p:sp>
        <p:nvSpPr>
          <p:cNvPr id="626" name="Google Shape;626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need some useful information copied into our overflow buffer, but don’t know where exactly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Fill the overflow buffer with a cyclic pattern (like Metasploit’s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msf-pattern_create()</a:t>
            </a:r>
            <a:r>
              <a:rPr lang="en-GB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Give ChatGPT context about the pattern generator function implementation and debug output / register dump and it will happily calculate the offset in the overflow buffer for you 👍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Different FreeBSD versions and kernels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⇒"/>
            </a:pPr>
            <a:r>
              <a:rPr lang="en-GB"/>
              <a:t>Different offsets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⇒"/>
            </a:pPr>
            <a:r>
              <a:rPr lang="en-GB"/>
              <a:t>Store them in the exploit and detect </a:t>
            </a:r>
            <a:r>
              <a:rPr lang="en-GB"/>
              <a:t>platform</a:t>
            </a:r>
            <a:r>
              <a:rPr lang="en-GB"/>
              <a:t> at runtime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Cyclic pattern generation</a:t>
            </a:r>
            <a:endParaRPr/>
          </a:p>
        </p:txBody>
      </p:sp>
      <p:pic>
        <p:nvPicPr>
          <p:cNvPr id="632" name="Google Shape;632;p105" title="Screenshot 2025-12-19 at 16.28.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228" y="1170125"/>
            <a:ext cx="365354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ChatGPT calculates the offset</a:t>
            </a:r>
            <a:endParaRPr/>
          </a:p>
        </p:txBody>
      </p:sp>
      <p:pic>
        <p:nvPicPr>
          <p:cNvPr id="638" name="Google Shape;638;p106" title="Screenshot 2025-12-19 at 16.26.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570" y="1170125"/>
            <a:ext cx="486085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ChatGPT calculates the offset</a:t>
            </a:r>
            <a:endParaRPr/>
          </a:p>
        </p:txBody>
      </p:sp>
      <p:pic>
        <p:nvPicPr>
          <p:cNvPr id="644" name="Google Shape;644;p107" title="Screenshot 2025-12-19 at 16.27.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721" y="1170125"/>
            <a:ext cx="472655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ChatGPT calculates the offset</a:t>
            </a:r>
            <a:endParaRPr/>
          </a:p>
        </p:txBody>
      </p:sp>
      <p:pic>
        <p:nvPicPr>
          <p:cNvPr id="650" name="Google Shape;650;p108" title="Screenshot 2025-12-19 at 16.27.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1170125"/>
            <a:ext cx="8839203" cy="3594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Offsets are stored in the exploit</a:t>
            </a:r>
            <a:endParaRPr/>
          </a:p>
        </p:txBody>
      </p:sp>
      <p:pic>
        <p:nvPicPr>
          <p:cNvPr id="656" name="Google Shape;656;p109" title="Screenshot 2025-12-19 at 16.49.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859" y="1170125"/>
            <a:ext cx="450828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Platform is detected by the exploit at runtime</a:t>
            </a:r>
            <a:endParaRPr/>
          </a:p>
        </p:txBody>
      </p:sp>
      <p:pic>
        <p:nvPicPr>
          <p:cNvPr id="662" name="Google Shape;662;p110" title="Screenshot 2025-12-19 at 16.51.4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51" y="1170125"/>
            <a:ext cx="360869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110" title="Screenshot 2025-12-19 at 16.52.4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425" y="2515325"/>
            <a:ext cx="4839427" cy="10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11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time</a:t>
            </a:r>
            <a:br>
              <a:rPr lang="en-GB"/>
            </a:br>
            <a:r>
              <a:rPr lang="en-GB">
                <a:solidFill>
                  <a:schemeClr val="lt2"/>
                </a:solidFill>
              </a:rPr>
              <a:t>scene</a:t>
            </a:r>
            <a:r>
              <a:rPr lang="en-GB"/>
              <a:t> </a:t>
            </a:r>
            <a:r>
              <a:rPr lang="en-GB">
                <a:solidFill>
                  <a:schemeClr val="lt2"/>
                </a:solidFill>
              </a:rPr>
              <a:t>machine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